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57" r:id="rId3"/>
    <p:sldId id="264" r:id="rId4"/>
    <p:sldId id="259" r:id="rId5"/>
    <p:sldId id="262" r:id="rId6"/>
    <p:sldId id="266" r:id="rId7"/>
    <p:sldId id="263" r:id="rId8"/>
    <p:sldId id="261" r:id="rId9"/>
    <p:sldId id="265" r:id="rId10"/>
    <p:sldId id="267" r:id="rId11"/>
    <p:sldId id="258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673" autoAdjust="0"/>
  </p:normalViewPr>
  <p:slideViewPr>
    <p:cSldViewPr>
      <p:cViewPr>
        <p:scale>
          <a:sx n="90" d="100"/>
          <a:sy n="90" d="100"/>
        </p:scale>
        <p:origin x="-992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5900A-146A-4FBE-B678-8C17631A6CBB}" type="datetimeFigureOut">
              <a:rPr lang="en-US" smtClean="0"/>
              <a:t>14-05-20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94612-8639-43D6-A08D-3A3A02322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510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94612-8639-43D6-A08D-3A3A023224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45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D929E-B046-483F-8971-442193F30E30}" type="datetimeFigureOut">
              <a:rPr lang="en-US" smtClean="0"/>
              <a:t>14-05-20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97E-9DB7-415F-8144-EB9105176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77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D929E-B046-483F-8971-442193F30E30}" type="datetimeFigureOut">
              <a:rPr lang="en-US" smtClean="0"/>
              <a:t>14-05-20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97E-9DB7-415F-8144-EB9105176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63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D929E-B046-483F-8971-442193F30E30}" type="datetimeFigureOut">
              <a:rPr lang="en-US" smtClean="0"/>
              <a:t>14-05-20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97E-9DB7-415F-8144-EB9105176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016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D929E-B046-483F-8971-442193F30E30}" type="datetimeFigureOut">
              <a:rPr lang="en-US" smtClean="0"/>
              <a:t>14-05-20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97E-9DB7-415F-8144-EB9105176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877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D929E-B046-483F-8971-442193F30E30}" type="datetimeFigureOut">
              <a:rPr lang="en-US" smtClean="0"/>
              <a:t>14-05-20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97E-9DB7-415F-8144-EB9105176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548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D929E-B046-483F-8971-442193F30E30}" type="datetimeFigureOut">
              <a:rPr lang="en-US" smtClean="0"/>
              <a:t>14-05-20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97E-9DB7-415F-8144-EB9105176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1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D929E-B046-483F-8971-442193F30E30}" type="datetimeFigureOut">
              <a:rPr lang="en-US" smtClean="0"/>
              <a:t>14-05-20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97E-9DB7-415F-8144-EB9105176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482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D929E-B046-483F-8971-442193F30E30}" type="datetimeFigureOut">
              <a:rPr lang="en-US" smtClean="0"/>
              <a:t>14-05-20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97E-9DB7-415F-8144-EB9105176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93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D929E-B046-483F-8971-442193F30E30}" type="datetimeFigureOut">
              <a:rPr lang="en-US" smtClean="0"/>
              <a:t>14-05-20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97E-9DB7-415F-8144-EB9105176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885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D929E-B046-483F-8971-442193F30E30}" type="datetimeFigureOut">
              <a:rPr lang="en-US" smtClean="0"/>
              <a:t>14-05-20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97E-9DB7-415F-8144-EB9105176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546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D929E-B046-483F-8971-442193F30E30}" type="datetimeFigureOut">
              <a:rPr lang="en-US" smtClean="0"/>
              <a:t>14-05-20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97E-9DB7-415F-8144-EB9105176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881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D929E-B046-483F-8971-442193F30E30}" type="datetimeFigureOut">
              <a:rPr lang="en-US" smtClean="0"/>
              <a:t>14-05-20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A497E-9DB7-415F-8144-EB9105176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409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ogle.ca/url?sa=i&amp;rct=j&amp;q=&amp;esrc=s&amp;source=images&amp;cd=&amp;cad=rja&amp;uact=8&amp;docid=KogdxE7ugh_6vM&amp;tbnid=WAS54i8P29EUOM:&amp;ved=0CAUQjRw&amp;url=http://abacusinsider.com/politics-public-affairs/free-trade-canadian-economy/&amp;ei=gr9nU5WWFIrxoATC-YDwDg&amp;bvm=bv.65788261,d.cGU&amp;psig=AFQjCNEESCAnFMHAXFt6WNVzrbJZoUXwIg&amp;ust=1399394550250255" TargetMode="External"/><Relationship Id="rId3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1470025"/>
          </a:xfrm>
        </p:spPr>
        <p:txBody>
          <a:bodyPr/>
          <a:lstStyle/>
          <a:p>
            <a:r>
              <a:rPr lang="en-CA" cap="all" dirty="0" smtClean="0"/>
              <a:t>“Regional and federal implications of</a:t>
            </a:r>
            <a:r>
              <a:rPr lang="en-CA" cap="all" dirty="0"/>
              <a:t> </a:t>
            </a:r>
            <a:r>
              <a:rPr lang="en-CA" cap="all" dirty="0" smtClean="0"/>
              <a:t>CETA”</a:t>
            </a:r>
            <a:endParaRPr lang="en-US" cap="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CA" dirty="0" smtClean="0"/>
              <a:t>Robert G. Finbow, Dalhousie University</a:t>
            </a:r>
          </a:p>
          <a:p>
            <a:r>
              <a:rPr lang="en-CA" dirty="0" smtClean="0"/>
              <a:t>Presented to the Conference on “The Comprehensive Economic and Trade Agreement (CETA): Implications	for British</a:t>
            </a:r>
            <a:r>
              <a:rPr lang="en-CA" dirty="0"/>
              <a:t> </a:t>
            </a:r>
            <a:r>
              <a:rPr lang="en-CA" dirty="0" smtClean="0"/>
              <a:t>Columbia.” University of Victoria, May 5, 2014</a:t>
            </a:r>
          </a:p>
          <a:p>
            <a:endParaRPr lang="en-CA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765495"/>
            <a:ext cx="4286250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0384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Crisis and Decreasing Trade? (NS exports in $million)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0" y="2155031"/>
            <a:ext cx="35560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914400" y="5638800"/>
            <a:ext cx="6781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http://www.actionplan.gc.ca/sites/default/files/grfx/pages/ns_fig2.jpg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852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6868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CA" altLang="en-US" cap="all" dirty="0" smtClean="0"/>
              <a:t>Encouraging Adjustment?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490520" cy="44196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CA" altLang="en-US" sz="2800" dirty="0" smtClean="0"/>
              <a:t>how much distribution of opportunity?</a:t>
            </a:r>
          </a:p>
          <a:p>
            <a:pPr eaLnBrk="1" hangingPunct="1"/>
            <a:r>
              <a:rPr lang="en-CA" altLang="en-US" sz="2800" dirty="0" smtClean="0"/>
              <a:t>Since </a:t>
            </a:r>
            <a:r>
              <a:rPr lang="en-CA" altLang="en-US" sz="2800" dirty="0" err="1" smtClean="0"/>
              <a:t>CUSFTA</a:t>
            </a:r>
            <a:r>
              <a:rPr lang="en-CA" altLang="en-US" sz="2800" dirty="0" smtClean="0"/>
              <a:t> failure to prepare population for adjustment</a:t>
            </a:r>
          </a:p>
          <a:p>
            <a:pPr eaLnBrk="1" hangingPunct="1"/>
            <a:r>
              <a:rPr lang="en-CA" altLang="en-US" sz="2800" dirty="0" smtClean="0"/>
              <a:t>Governments look to immigrants for new skilled workers; </a:t>
            </a:r>
          </a:p>
          <a:p>
            <a:pPr eaLnBrk="1" hangingPunct="1"/>
            <a:r>
              <a:rPr lang="en-CA" altLang="en-US" sz="2800" dirty="0" smtClean="0"/>
              <a:t>Conference Board: basic education sound but lifelong learning inadequate</a:t>
            </a:r>
          </a:p>
          <a:p>
            <a:pPr eaLnBrk="1" hangingPunct="1"/>
            <a:r>
              <a:rPr lang="en-CA" altLang="en-US" sz="2800" dirty="0" smtClean="0"/>
              <a:t>Tax cut mantra undermines adjustment prospects</a:t>
            </a:r>
          </a:p>
          <a:p>
            <a:pPr eaLnBrk="1" hangingPunct="1"/>
            <a:r>
              <a:rPr lang="en-CA" altLang="en-US" sz="2800" dirty="0" smtClean="0"/>
              <a:t>Federal governments: pledging unspecified compensation for those harmed in the deal</a:t>
            </a:r>
          </a:p>
          <a:p>
            <a:pPr eaLnBrk="1" hangingPunct="1"/>
            <a:r>
              <a:rPr lang="en-CA" altLang="en-US" sz="2800" dirty="0" smtClean="0"/>
              <a:t>Regional inequalities could lead to uneven adjustment programs</a:t>
            </a:r>
          </a:p>
          <a:p>
            <a:pPr eaLnBrk="1" hangingPunct="1"/>
            <a:r>
              <a:rPr lang="en-CA" altLang="en-US" sz="2800" dirty="0" smtClean="0"/>
              <a:t>Increased opportunity or increased disparities?</a:t>
            </a:r>
          </a:p>
        </p:txBody>
      </p:sp>
    </p:spTree>
    <p:extLst>
      <p:ext uri="{BB962C8B-B14F-4D97-AF65-F5344CB8AC3E}">
        <p14:creationId xmlns:p14="http://schemas.microsoft.com/office/powerpoint/2010/main" val="232923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cap="all" dirty="0" smtClean="0"/>
              <a:t>Popular Deal</a:t>
            </a:r>
            <a:endParaRPr lang="en-US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6" name="Picture 4" descr="https://encrypted-tbn1.gstatic.com/images?q=tbn:ANd9GcTVU9I9KtbYdnaEfUFSdF3FFiTBWd5wNNDlyXp_vKAQ38jkFHjUBQ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699" y="1371600"/>
            <a:ext cx="7010400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57200" y="5562600"/>
            <a:ext cx="81533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http://abacusinsider.com/abacusinsider/wp-content/uploads/2014/03/Slide41.png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914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cap="all" dirty="0" smtClean="0"/>
              <a:t>Introduction: Diverse country, diverse impacts</a:t>
            </a:r>
            <a:endParaRPr lang="en-US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East coast flavour</a:t>
            </a:r>
          </a:p>
          <a:p>
            <a:r>
              <a:rPr lang="en-CA" dirty="0" smtClean="0"/>
              <a:t>Federalism as a complicating factor</a:t>
            </a:r>
          </a:p>
          <a:p>
            <a:r>
              <a:rPr lang="en-CA" dirty="0" smtClean="0"/>
              <a:t>Varied economic structures</a:t>
            </a:r>
          </a:p>
          <a:p>
            <a:r>
              <a:rPr lang="en-CA" dirty="0" smtClean="0"/>
              <a:t>Potential gains for East coast</a:t>
            </a:r>
          </a:p>
          <a:p>
            <a:r>
              <a:rPr lang="en-CA" dirty="0" smtClean="0"/>
              <a:t>Potential risks for East coast</a:t>
            </a:r>
          </a:p>
          <a:p>
            <a:r>
              <a:rPr lang="en-CA" dirty="0" smtClean="0"/>
              <a:t>Reservations requested by provinces</a:t>
            </a:r>
          </a:p>
          <a:p>
            <a:r>
              <a:rPr lang="en-CA" dirty="0" smtClean="0"/>
              <a:t>Additional Concerns</a:t>
            </a:r>
          </a:p>
          <a:p>
            <a:r>
              <a:rPr lang="en-CA" dirty="0" smtClean="0"/>
              <a:t>Encouraging adjustment?</a:t>
            </a:r>
          </a:p>
          <a:p>
            <a:endParaRPr lang="en-CA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868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altLang="en-US" cap="all" dirty="0" smtClean="0"/>
              <a:t>Federalism as complicating factor</a:t>
            </a:r>
            <a:endParaRPr lang="en-US" altLang="en-US" cap="all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altLang="en-US" dirty="0" smtClean="0"/>
              <a:t>Multi-level governance has contributed to complications and delays in CETA talks</a:t>
            </a:r>
          </a:p>
          <a:p>
            <a:r>
              <a:rPr lang="en-CA" altLang="en-US" dirty="0" smtClean="0"/>
              <a:t>Constitutional provisions required collaboration with provinces to complete the deal against all odds</a:t>
            </a:r>
          </a:p>
          <a:p>
            <a:r>
              <a:rPr lang="en-CA" altLang="en-US" dirty="0" smtClean="0"/>
              <a:t>Provinces beholden to particular sectors resisted changes in the interest of a wider compromise</a:t>
            </a:r>
          </a:p>
          <a:p>
            <a:r>
              <a:rPr lang="en-CA" altLang="en-US" dirty="0" smtClean="0"/>
              <a:t>Gradually some of these hurdles have been cleared as the deal appears imminent</a:t>
            </a:r>
          </a:p>
          <a:p>
            <a:r>
              <a:rPr lang="en-CA" altLang="en-US" dirty="0" smtClean="0"/>
              <a:t>Will this set a precedent for federal-provincial collaboration in trade negotiations?</a:t>
            </a:r>
          </a:p>
          <a:p>
            <a:r>
              <a:rPr lang="en-CA" altLang="en-US" dirty="0" smtClean="0"/>
              <a:t>Will Ottawa and provinces collaborate successfully on adjustment to make best use of CETA?</a:t>
            </a:r>
          </a:p>
        </p:txBody>
      </p:sp>
    </p:spTree>
    <p:extLst>
      <p:ext uri="{BB962C8B-B14F-4D97-AF65-F5344CB8AC3E}">
        <p14:creationId xmlns:p14="http://schemas.microsoft.com/office/powerpoint/2010/main" val="1514354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altLang="en-US" smtClean="0"/>
              <a:t>PROVINCIAL ECONOMIC VARIATIONS</a:t>
            </a:r>
            <a:endParaRPr lang="en-US" altLang="en-US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altLang="en-US" dirty="0" smtClean="0"/>
              <a:t>Wide differences in industrial structure between provinces</a:t>
            </a:r>
          </a:p>
          <a:p>
            <a:r>
              <a:rPr lang="en-CA" altLang="en-US" dirty="0" smtClean="0"/>
              <a:t>Primary sectors variable: energy, forests, agriculture</a:t>
            </a:r>
          </a:p>
          <a:p>
            <a:r>
              <a:rPr lang="en-CA" altLang="en-US" dirty="0" smtClean="0"/>
              <a:t>Industrial activities concentrated</a:t>
            </a:r>
          </a:p>
          <a:p>
            <a:r>
              <a:rPr lang="en-CA" altLang="en-US" dirty="0" smtClean="0"/>
              <a:t>High end service sectors differentially developed.</a:t>
            </a:r>
          </a:p>
          <a:p>
            <a:r>
              <a:rPr lang="en-CA" altLang="en-US" dirty="0" smtClean="0"/>
              <a:t>Importance of EU versus US, Asian markets</a:t>
            </a:r>
          </a:p>
          <a:p>
            <a:r>
              <a:rPr lang="en-CA" altLang="en-US" dirty="0" smtClean="0"/>
              <a:t>provincial priorities are varied creating complications</a:t>
            </a:r>
          </a:p>
        </p:txBody>
      </p:sp>
    </p:spTree>
    <p:extLst>
      <p:ext uri="{BB962C8B-B14F-4D97-AF65-F5344CB8AC3E}">
        <p14:creationId xmlns:p14="http://schemas.microsoft.com/office/powerpoint/2010/main" val="1745482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cap="all" dirty="0" smtClean="0"/>
              <a:t>Potential</a:t>
            </a:r>
            <a:r>
              <a:rPr lang="en-CA" dirty="0" smtClean="0"/>
              <a:t> </a:t>
            </a:r>
            <a:r>
              <a:rPr lang="en-CA" cap="all" dirty="0" smtClean="0"/>
              <a:t>Gains to East Coast</a:t>
            </a:r>
            <a:endParaRPr lang="en-US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105400"/>
          </a:xfrm>
        </p:spPr>
        <p:txBody>
          <a:bodyPr>
            <a:normAutofit fontScale="70000" lnSpcReduction="20000"/>
          </a:bodyPr>
          <a:lstStyle/>
          <a:p>
            <a:r>
              <a:rPr lang="en-CA" dirty="0" smtClean="0"/>
              <a:t>Enthusiasm is significant (versus BC?)</a:t>
            </a:r>
          </a:p>
          <a:p>
            <a:r>
              <a:rPr lang="en-CA" dirty="0" smtClean="0"/>
              <a:t>primary goods exports:</a:t>
            </a:r>
          </a:p>
          <a:p>
            <a:r>
              <a:rPr lang="en-CA" dirty="0" smtClean="0"/>
              <a:t>Seafood: elimination of tariffs as high as 20%</a:t>
            </a:r>
          </a:p>
          <a:p>
            <a:r>
              <a:rPr lang="en-CA" dirty="0" smtClean="0"/>
              <a:t>forest products raw, pulp, plywood, timber (tariffs now 10%)</a:t>
            </a:r>
          </a:p>
          <a:p>
            <a:r>
              <a:rPr lang="en-CA" dirty="0" smtClean="0"/>
              <a:t>agricultural goods: fruits, berries, potatoes, (tariffs 18%)</a:t>
            </a:r>
          </a:p>
          <a:p>
            <a:r>
              <a:rPr lang="en-CA" dirty="0" smtClean="0"/>
              <a:t>Pork quota increase could aid this struggling sector</a:t>
            </a:r>
          </a:p>
          <a:p>
            <a:r>
              <a:rPr lang="en-CA" dirty="0" smtClean="0"/>
              <a:t>high technology sectors: chemical and plastic products, </a:t>
            </a:r>
          </a:p>
          <a:p>
            <a:r>
              <a:rPr lang="en-CA" dirty="0" smtClean="0"/>
              <a:t>biomedical and marine technologies.</a:t>
            </a:r>
          </a:p>
          <a:p>
            <a:r>
              <a:rPr lang="en-CA" dirty="0" smtClean="0"/>
              <a:t>Service sectors: engineering, architecture, education and health services, </a:t>
            </a:r>
          </a:p>
          <a:p>
            <a:r>
              <a:rPr lang="en-CA" dirty="0" smtClean="0"/>
              <a:t>Niche firms participation in complex supply chains</a:t>
            </a:r>
          </a:p>
          <a:p>
            <a:r>
              <a:rPr lang="en-CA" dirty="0"/>
              <a:t>N</a:t>
            </a:r>
            <a:r>
              <a:rPr lang="en-CA" dirty="0" smtClean="0"/>
              <a:t>eed for skilled immigrants:  welcome greater transatlantic mobility for professionals, temporary entrants </a:t>
            </a:r>
          </a:p>
          <a:p>
            <a:r>
              <a:rPr lang="en-CA" dirty="0" smtClean="0"/>
              <a:t>Atlantic Gateway: ports and transhipments </a:t>
            </a:r>
          </a:p>
        </p:txBody>
      </p:sp>
    </p:spTree>
    <p:extLst>
      <p:ext uri="{BB962C8B-B14F-4D97-AF65-F5344CB8AC3E}">
        <p14:creationId xmlns:p14="http://schemas.microsoft.com/office/powerpoint/2010/main" val="2912729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35" y="304800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Composition of Nova Scotia Exports to EU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825" y="2174081"/>
            <a:ext cx="3562350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762000" y="5715000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http://www.actionplan.gc.ca/en/page/ceta-aecg/benefits-nova-scotia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511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cap="all" dirty="0" smtClean="0"/>
              <a:t>Potential Risks for East Coast</a:t>
            </a:r>
            <a:endParaRPr lang="en-US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724400"/>
          </a:xfrm>
        </p:spPr>
        <p:txBody>
          <a:bodyPr>
            <a:noAutofit/>
          </a:bodyPr>
          <a:lstStyle/>
          <a:p>
            <a:r>
              <a:rPr lang="en-CA" sz="2400" dirty="0" smtClean="0"/>
              <a:t>not all industries will benefit </a:t>
            </a:r>
          </a:p>
          <a:p>
            <a:r>
              <a:rPr lang="en-CA" sz="2400" dirty="0" smtClean="0"/>
              <a:t>little data on which sectors will gain and which could lose </a:t>
            </a:r>
          </a:p>
          <a:p>
            <a:r>
              <a:rPr lang="en-CA" sz="2400" dirty="0" smtClean="0"/>
              <a:t>No clear idea what the balance would be between primary versus advanced industries</a:t>
            </a:r>
          </a:p>
          <a:p>
            <a:r>
              <a:rPr lang="en-CA" sz="2400" dirty="0" smtClean="0"/>
              <a:t>Job creating industries uncertain; how to retain local benefits?</a:t>
            </a:r>
          </a:p>
          <a:p>
            <a:r>
              <a:rPr lang="en-CA" sz="2400" dirty="0" smtClean="0"/>
              <a:t>Problems for the region’s small and medium firms and start-ups; need supports (market studies, managerial training etc.?)</a:t>
            </a:r>
          </a:p>
          <a:p>
            <a:r>
              <a:rPr lang="en-CA" sz="2400" dirty="0" smtClean="0"/>
              <a:t>IP gains versus costs (pharmaceuticals)</a:t>
            </a:r>
          </a:p>
          <a:p>
            <a:r>
              <a:rPr lang="en-CA" altLang="en-US" sz="2400" dirty="0" smtClean="0"/>
              <a:t>Training off-loaded to the provinces; federal government “unconcerned” about provincial budgets </a:t>
            </a:r>
          </a:p>
          <a:p>
            <a:r>
              <a:rPr lang="en-CA" altLang="en-US" sz="2400" dirty="0" smtClean="0"/>
              <a:t>Foreign temporary workers versus skilled locals or immigrants</a:t>
            </a:r>
          </a:p>
        </p:txBody>
      </p:sp>
    </p:spTree>
    <p:extLst>
      <p:ext uri="{BB962C8B-B14F-4D97-AF65-F5344CB8AC3E}">
        <p14:creationId xmlns:p14="http://schemas.microsoft.com/office/powerpoint/2010/main" val="3219389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81000" y="-1587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CA" altLang="en-US" smtClean="0"/>
              <a:t>VARIED PROVINCIAL RESERVATIONS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066800"/>
            <a:ext cx="7924800" cy="51054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en-CA" dirty="0" smtClean="0"/>
              <a:t>seeking exemptions on services related to :</a:t>
            </a:r>
          </a:p>
          <a:p>
            <a:pPr eaLnBrk="1" hangingPunct="1">
              <a:defRPr/>
            </a:pPr>
            <a:r>
              <a:rPr lang="en-CA" dirty="0" smtClean="0"/>
              <a:t>fisheries, aquaculture and forestry products</a:t>
            </a:r>
          </a:p>
          <a:p>
            <a:pPr eaLnBrk="1" hangingPunct="1">
              <a:defRPr/>
            </a:pPr>
            <a:r>
              <a:rPr lang="en-CA" dirty="0" smtClean="0"/>
              <a:t>Agriculture, mining, quarrying, oil wells, oil and gas activities, pipelines</a:t>
            </a:r>
          </a:p>
          <a:p>
            <a:pPr eaLnBrk="1" hangingPunct="1">
              <a:defRPr/>
            </a:pPr>
            <a:r>
              <a:rPr lang="en-CA" dirty="0" smtClean="0"/>
              <a:t>Electricity and inter-urban transport  </a:t>
            </a:r>
          </a:p>
          <a:p>
            <a:pPr eaLnBrk="1" hangingPunct="1">
              <a:defRPr/>
            </a:pPr>
            <a:r>
              <a:rPr lang="en-CA" dirty="0" smtClean="0"/>
              <a:t>Urban transport procurement </a:t>
            </a:r>
          </a:p>
          <a:p>
            <a:pPr eaLnBrk="1" hangingPunct="1">
              <a:defRPr/>
            </a:pPr>
            <a:r>
              <a:rPr lang="en-CA" dirty="0" smtClean="0"/>
              <a:t>liquor commission and gambling, funeral services</a:t>
            </a:r>
          </a:p>
          <a:p>
            <a:pPr eaLnBrk="1" hangingPunct="1">
              <a:defRPr/>
            </a:pPr>
            <a:r>
              <a:rPr lang="en-CA" dirty="0" smtClean="0"/>
              <a:t>Professional qualifications: accountants, lawyers and architects</a:t>
            </a:r>
          </a:p>
          <a:p>
            <a:pPr eaLnBrk="1" hangingPunct="1">
              <a:defRPr/>
            </a:pPr>
            <a:r>
              <a:rPr lang="en-CA" dirty="0" smtClean="0"/>
              <a:t>Which of these will be accepted and with what impact?</a:t>
            </a:r>
          </a:p>
          <a:p>
            <a:pPr eaLnBrk="1" hangingPunct="1">
              <a:defRPr/>
            </a:pPr>
            <a:r>
              <a:rPr lang="en-CA" dirty="0" smtClean="0"/>
              <a:t>Can these be in place and benefits of deal still achieved?</a:t>
            </a:r>
          </a:p>
          <a:p>
            <a:pPr eaLnBrk="1" hangingPunct="1">
              <a:defRPr/>
            </a:pPr>
            <a:r>
              <a:rPr lang="en-CA" dirty="0" smtClean="0"/>
              <a:t>Health, culture, education protected?</a:t>
            </a:r>
          </a:p>
          <a:p>
            <a:pPr eaLnBrk="1" hangingPunct="1">
              <a:defRPr/>
            </a:pPr>
            <a:r>
              <a:rPr lang="en-CA" dirty="0" smtClean="0"/>
              <a:t>Will depend on the details once text is released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endParaRPr lang="en-CA" dirty="0" smtClean="0"/>
          </a:p>
          <a:p>
            <a:pPr eaLnBrk="1" hangingPunct="1">
              <a:defRPr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55406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cap="all" dirty="0" smtClean="0"/>
              <a:t>Additional Concerns</a:t>
            </a:r>
            <a:endParaRPr lang="en-US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CA" dirty="0" smtClean="0"/>
              <a:t>CETA would not require privatized services but if this was done, would treat EU investors equally with local firms.</a:t>
            </a:r>
          </a:p>
          <a:p>
            <a:r>
              <a:rPr lang="en-CA" dirty="0" smtClean="0"/>
              <a:t>health care, education and social programs, </a:t>
            </a:r>
          </a:p>
          <a:p>
            <a:r>
              <a:rPr lang="en-CA" dirty="0" smtClean="0"/>
              <a:t>core utilities like drinking water and sewage. </a:t>
            </a:r>
          </a:p>
          <a:p>
            <a:r>
              <a:rPr lang="en-CA" dirty="0" smtClean="0"/>
              <a:t>Procurement contracts above a threshold would face European competition </a:t>
            </a:r>
          </a:p>
          <a:p>
            <a:r>
              <a:rPr lang="en-CA" dirty="0" smtClean="0"/>
              <a:t>potential cost savings but undermining buy-local campaigns. </a:t>
            </a:r>
          </a:p>
          <a:p>
            <a:r>
              <a:rPr lang="en-CA" dirty="0" smtClean="0"/>
              <a:t>Municipalities, including CBRM and Lunenburg, complain about lost potential for local development and enforcement of environmental standards. </a:t>
            </a:r>
          </a:p>
          <a:p>
            <a:r>
              <a:rPr lang="en-CA" dirty="0" smtClean="0"/>
              <a:t>Pharmaceutical costs and impact on budgets of these small provinces</a:t>
            </a:r>
          </a:p>
          <a:p>
            <a:r>
              <a:rPr lang="en-CA" dirty="0" smtClean="0"/>
              <a:t>EU crisis and strength of that market?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852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</TotalTime>
  <Words>755</Words>
  <Application>Microsoft Macintosh PowerPoint</Application>
  <PresentationFormat>On-screen Show (4:3)</PresentationFormat>
  <Paragraphs>85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“Regional and federal implications of CETA”</vt:lpstr>
      <vt:lpstr>Introduction: Diverse country, diverse impacts</vt:lpstr>
      <vt:lpstr>Federalism as complicating factor</vt:lpstr>
      <vt:lpstr>PROVINCIAL ECONOMIC VARIATIONS</vt:lpstr>
      <vt:lpstr>Potential Gains to East Coast</vt:lpstr>
      <vt:lpstr>Composition of Nova Scotia Exports to EU</vt:lpstr>
      <vt:lpstr>Potential Risks for East Coast</vt:lpstr>
      <vt:lpstr>VARIED PROVINCIAL RESERVATIONS</vt:lpstr>
      <vt:lpstr>Additional Concerns</vt:lpstr>
      <vt:lpstr>Crisis and Decreasing Trade? (NS exports in $million)</vt:lpstr>
      <vt:lpstr>Encouraging Adjustment?</vt:lpstr>
      <vt:lpstr>Popular Deal</vt:lpstr>
    </vt:vector>
  </TitlesOfParts>
  <Company>Dalhousie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Finbow</dc:creator>
  <cp:lastModifiedBy>Helga Hallgrimsdottir</cp:lastModifiedBy>
  <cp:revision>21</cp:revision>
  <dcterms:created xsi:type="dcterms:W3CDTF">2014-05-05T13:49:23Z</dcterms:created>
  <dcterms:modified xsi:type="dcterms:W3CDTF">2014-05-20T18:21:46Z</dcterms:modified>
</cp:coreProperties>
</file>